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68" r:id="rId4"/>
    <p:sldId id="264" r:id="rId5"/>
    <p:sldId id="263" r:id="rId6"/>
    <p:sldId id="265" r:id="rId7"/>
    <p:sldId id="267" r:id="rId8"/>
    <p:sldId id="266" r:id="rId9"/>
    <p:sldId id="257" r:id="rId10"/>
    <p:sldId id="258" r:id="rId11"/>
    <p:sldId id="259"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PARRIS" initials="DP" lastIdx="1" clrIdx="0">
    <p:extLst>
      <p:ext uri="{19B8F6BF-5375-455C-9EA6-DF929625EA0E}">
        <p15:presenceInfo xmlns:p15="http://schemas.microsoft.com/office/powerpoint/2012/main" userId="S-1-5-21-1883955439-178847074-1578444570-123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160761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712223-2429-46B3-9BBB-8599AF11649D}"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4178403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3668345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4102924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19725872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712223-2429-46B3-9BBB-8599AF11649D}"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3246174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4712223-2429-46B3-9BBB-8599AF11649D}" type="datetimeFigureOut">
              <a:rPr lang="en-GB" smtClean="0"/>
              <a:t>31/10/2022</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2109635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2344498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379591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336580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12223-2429-46B3-9BBB-8599AF11649D}" type="datetimeFigureOut">
              <a:rPr lang="en-GB" smtClean="0"/>
              <a:t>31/10/2022</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68709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712223-2429-46B3-9BBB-8599AF11649D}"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122317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712223-2429-46B3-9BBB-8599AF11649D}" type="datetimeFigureOut">
              <a:rPr lang="en-GB" smtClean="0"/>
              <a:t>31/10/2022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2855315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712223-2429-46B3-9BBB-8599AF11649D}" type="datetimeFigureOut">
              <a:rPr lang="en-GB" smtClean="0"/>
              <a:t>31/10/2022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185213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712223-2429-46B3-9BBB-8599AF11649D}" type="datetimeFigureOut">
              <a:rPr lang="en-GB" smtClean="0"/>
              <a:t>31/10/2022</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2584580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712223-2429-46B3-9BBB-8599AF11649D}"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1207905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4712223-2429-46B3-9BBB-8599AF11649D}" type="datetimeFigureOut">
              <a:rPr lang="en-GB" smtClean="0"/>
              <a:t>31/10/2022</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1713227-0BD6-4693-974F-22A0F3D54733}" type="slidenum">
              <a:rPr lang="en-GB" smtClean="0"/>
              <a:t>‹#›</a:t>
            </a:fld>
            <a:endParaRPr lang="en-GB"/>
          </a:p>
        </p:txBody>
      </p:sp>
    </p:spTree>
    <p:extLst>
      <p:ext uri="{BB962C8B-B14F-4D97-AF65-F5344CB8AC3E}">
        <p14:creationId xmlns:p14="http://schemas.microsoft.com/office/powerpoint/2010/main" val="204038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4712223-2429-46B3-9BBB-8599AF11649D}" type="datetimeFigureOut">
              <a:rPr lang="en-GB" smtClean="0"/>
              <a:t>31/10/2022</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1713227-0BD6-4693-974F-22A0F3D54733}" type="slidenum">
              <a:rPr lang="en-GB" smtClean="0"/>
              <a:t>‹#›</a:t>
            </a:fld>
            <a:endParaRPr lang="en-GB"/>
          </a:p>
        </p:txBody>
      </p:sp>
    </p:spTree>
    <p:extLst>
      <p:ext uri="{BB962C8B-B14F-4D97-AF65-F5344CB8AC3E}">
        <p14:creationId xmlns:p14="http://schemas.microsoft.com/office/powerpoint/2010/main" val="27979733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72C42-D201-468C-97CD-6803AEE617B2}"/>
              </a:ext>
            </a:extLst>
          </p:cNvPr>
          <p:cNvSpPr>
            <a:spLocks noGrp="1"/>
          </p:cNvSpPr>
          <p:nvPr>
            <p:ph type="ctrTitle"/>
          </p:nvPr>
        </p:nvSpPr>
        <p:spPr/>
        <p:txBody>
          <a:bodyPr/>
          <a:lstStyle/>
          <a:p>
            <a:r>
              <a:rPr lang="en-GB" dirty="0"/>
              <a:t>qFIT Analysis at MTW</a:t>
            </a:r>
          </a:p>
        </p:txBody>
      </p:sp>
      <p:sp>
        <p:nvSpPr>
          <p:cNvPr id="3" name="Subtitle 2">
            <a:extLst>
              <a:ext uri="{FF2B5EF4-FFF2-40B4-BE49-F238E27FC236}">
                <a16:creationId xmlns:a16="http://schemas.microsoft.com/office/drawing/2014/main" id="{D7E7E4F8-8ADD-400D-B716-AAE7D53E92FB}"/>
              </a:ext>
            </a:extLst>
          </p:cNvPr>
          <p:cNvSpPr>
            <a:spLocks noGrp="1"/>
          </p:cNvSpPr>
          <p:nvPr>
            <p:ph type="subTitle" idx="1"/>
          </p:nvPr>
        </p:nvSpPr>
        <p:spPr/>
        <p:txBody>
          <a:bodyPr/>
          <a:lstStyle/>
          <a:p>
            <a:r>
              <a:rPr lang="en-GB" dirty="0"/>
              <a:t>By Dave Parris </a:t>
            </a:r>
          </a:p>
          <a:p>
            <a:r>
              <a:rPr lang="en-GB" dirty="0"/>
              <a:t>Senior BMS Maidstone Clinical Chemistry</a:t>
            </a:r>
          </a:p>
        </p:txBody>
      </p:sp>
    </p:spTree>
    <p:extLst>
      <p:ext uri="{BB962C8B-B14F-4D97-AF65-F5344CB8AC3E}">
        <p14:creationId xmlns:p14="http://schemas.microsoft.com/office/powerpoint/2010/main" val="2887686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EFC8-0DD0-4077-9535-F68688D97388}"/>
              </a:ext>
            </a:extLst>
          </p:cNvPr>
          <p:cNvSpPr>
            <a:spLocks noGrp="1"/>
          </p:cNvSpPr>
          <p:nvPr>
            <p:ph type="title"/>
          </p:nvPr>
        </p:nvSpPr>
        <p:spPr/>
        <p:txBody>
          <a:bodyPr/>
          <a:lstStyle/>
          <a:p>
            <a:r>
              <a:rPr lang="en-GB" dirty="0"/>
              <a:t>Case Study - Diagnosis</a:t>
            </a:r>
          </a:p>
        </p:txBody>
      </p:sp>
      <p:sp>
        <p:nvSpPr>
          <p:cNvPr id="3" name="Content Placeholder 2">
            <a:extLst>
              <a:ext uri="{FF2B5EF4-FFF2-40B4-BE49-F238E27FC236}">
                <a16:creationId xmlns:a16="http://schemas.microsoft.com/office/drawing/2014/main" id="{AE7117A4-97E5-4668-82AA-498B7CC63A3D}"/>
              </a:ext>
            </a:extLst>
          </p:cNvPr>
          <p:cNvSpPr>
            <a:spLocks noGrp="1"/>
          </p:cNvSpPr>
          <p:nvPr>
            <p:ph idx="1"/>
          </p:nvPr>
        </p:nvSpPr>
        <p:spPr/>
        <p:txBody>
          <a:bodyPr>
            <a:normAutofit/>
          </a:bodyPr>
          <a:lstStyle/>
          <a:p>
            <a:r>
              <a:rPr lang="en-GB" dirty="0"/>
              <a:t>3.5.22 GP made a 2WW referral to Colorectal Team and patient was seen 5.5.22</a:t>
            </a:r>
          </a:p>
          <a:p>
            <a:r>
              <a:rPr lang="en-GB" dirty="0"/>
              <a:t>Patient underwent colonoscopy on 9.5.22</a:t>
            </a:r>
          </a:p>
          <a:p>
            <a:r>
              <a:rPr lang="en-GB" dirty="0"/>
              <a:t>Found to have malignant looking mass in the sigmoid of colon</a:t>
            </a:r>
          </a:p>
          <a:p>
            <a:r>
              <a:rPr lang="en-GB" dirty="0"/>
              <a:t>Histopathology reported: ‘</a:t>
            </a:r>
            <a:r>
              <a:rPr lang="en-GB" i="1" dirty="0"/>
              <a:t>fragments of large bowel mucosa with a locally arising moderately differentiated adenocarcinoma’</a:t>
            </a:r>
          </a:p>
          <a:p>
            <a:r>
              <a:rPr lang="en-GB" dirty="0"/>
              <a:t>11.5.22 Ultra sound of pelvis normal</a:t>
            </a:r>
          </a:p>
          <a:p>
            <a:r>
              <a:rPr lang="en-GB" dirty="0"/>
              <a:t>CT scan 13.5.22 showed also 53mm diameter liver metastasis in segment VI liver</a:t>
            </a:r>
          </a:p>
        </p:txBody>
      </p:sp>
    </p:spTree>
    <p:extLst>
      <p:ext uri="{BB962C8B-B14F-4D97-AF65-F5344CB8AC3E}">
        <p14:creationId xmlns:p14="http://schemas.microsoft.com/office/powerpoint/2010/main" val="1059767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4BCF5-63DB-4829-B64A-D041ACBA43CC}"/>
              </a:ext>
            </a:extLst>
          </p:cNvPr>
          <p:cNvSpPr>
            <a:spLocks noGrp="1"/>
          </p:cNvSpPr>
          <p:nvPr>
            <p:ph type="title"/>
          </p:nvPr>
        </p:nvSpPr>
        <p:spPr/>
        <p:txBody>
          <a:bodyPr/>
          <a:lstStyle/>
          <a:p>
            <a:r>
              <a:rPr lang="en-GB" dirty="0"/>
              <a:t>Case Study - Treatment</a:t>
            </a:r>
          </a:p>
        </p:txBody>
      </p:sp>
      <p:sp>
        <p:nvSpPr>
          <p:cNvPr id="3" name="Content Placeholder 2">
            <a:extLst>
              <a:ext uri="{FF2B5EF4-FFF2-40B4-BE49-F238E27FC236}">
                <a16:creationId xmlns:a16="http://schemas.microsoft.com/office/drawing/2014/main" id="{737E340B-AD73-4963-8199-3E3B8D5FD443}"/>
              </a:ext>
            </a:extLst>
          </p:cNvPr>
          <p:cNvSpPr>
            <a:spLocks noGrp="1"/>
          </p:cNvSpPr>
          <p:nvPr>
            <p:ph idx="1"/>
          </p:nvPr>
        </p:nvSpPr>
        <p:spPr/>
        <p:txBody>
          <a:bodyPr>
            <a:normAutofit fontScale="92500" lnSpcReduction="10000"/>
          </a:bodyPr>
          <a:lstStyle/>
          <a:p>
            <a:r>
              <a:rPr lang="en-GB" dirty="0"/>
              <a:t>Primary diagnosis of C18.7 Sigmoid colon T3 N0 M1 on 30.5.22</a:t>
            </a:r>
          </a:p>
          <a:p>
            <a:r>
              <a:rPr lang="en-GB" dirty="0"/>
              <a:t>32 days from reported qFIT result to diagnosis</a:t>
            </a:r>
          </a:p>
          <a:p>
            <a:r>
              <a:rPr lang="en-GB" dirty="0"/>
              <a:t>MRI 9.6.22 showed 4 liver </a:t>
            </a:r>
            <a:r>
              <a:rPr lang="en-GB" dirty="0" err="1"/>
              <a:t>mets</a:t>
            </a:r>
            <a:r>
              <a:rPr lang="en-GB" dirty="0"/>
              <a:t> (3 segment V/VI and one in segment VII)</a:t>
            </a:r>
          </a:p>
          <a:p>
            <a:r>
              <a:rPr lang="en-GB" dirty="0"/>
              <a:t>Commenced neo-adjuvant CAPOX 30.6.22</a:t>
            </a:r>
          </a:p>
          <a:p>
            <a:r>
              <a:rPr lang="en-GB" dirty="0"/>
              <a:t>CT 22.9.22 Showed main Liver met reduced from 53mm to 26mm, small lesions in segments V &amp; VI not visible with no extra malignancy </a:t>
            </a:r>
          </a:p>
          <a:p>
            <a:r>
              <a:rPr lang="en-GB" dirty="0"/>
              <a:t>Good partial response to treatment</a:t>
            </a:r>
          </a:p>
          <a:p>
            <a:r>
              <a:rPr lang="en-GB" dirty="0"/>
              <a:t>Flexi Sig 13.10.22 showed primary still present but smaller than initial colonoscopy</a:t>
            </a:r>
          </a:p>
          <a:p>
            <a:r>
              <a:rPr lang="en-GB" dirty="0"/>
              <a:t>Surgery planned for resection of colon and liver surgery</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02247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9C5B-B5CE-42DD-8CE3-656CBFE56C22}"/>
              </a:ext>
            </a:extLst>
          </p:cNvPr>
          <p:cNvSpPr>
            <a:spLocks noGrp="1"/>
          </p:cNvSpPr>
          <p:nvPr>
            <p:ph type="title"/>
          </p:nvPr>
        </p:nvSpPr>
        <p:spPr/>
        <p:txBody>
          <a:bodyPr>
            <a:normAutofit fontScale="90000"/>
          </a:bodyPr>
          <a:lstStyle/>
          <a:p>
            <a:r>
              <a:rPr lang="en-GB" sz="4000" dirty="0"/>
              <a:t>Case Study – Continued Involvement</a:t>
            </a:r>
          </a:p>
        </p:txBody>
      </p:sp>
      <p:sp>
        <p:nvSpPr>
          <p:cNvPr id="3" name="Content Placeholder 2">
            <a:extLst>
              <a:ext uri="{FF2B5EF4-FFF2-40B4-BE49-F238E27FC236}">
                <a16:creationId xmlns:a16="http://schemas.microsoft.com/office/drawing/2014/main" id="{28991C4C-17FB-48EA-BD4E-6D569D5BDB9B}"/>
              </a:ext>
            </a:extLst>
          </p:cNvPr>
          <p:cNvSpPr>
            <a:spLocks noGrp="1"/>
          </p:cNvSpPr>
          <p:nvPr>
            <p:ph idx="1"/>
          </p:nvPr>
        </p:nvSpPr>
        <p:spPr/>
        <p:txBody>
          <a:bodyPr>
            <a:normAutofit/>
          </a:bodyPr>
          <a:lstStyle/>
          <a:p>
            <a:r>
              <a:rPr lang="en-GB" dirty="0"/>
              <a:t>CEA monitoring: initial result 10 µg/L (&lt;5)/18.9.22  result 4 µg/L </a:t>
            </a:r>
          </a:p>
          <a:p>
            <a:r>
              <a:rPr lang="en-GB" dirty="0"/>
              <a:t>DPYD gene testing: Patient had no mutations</a:t>
            </a:r>
          </a:p>
          <a:p>
            <a:r>
              <a:rPr lang="en-GB" dirty="0"/>
              <a:t>Continued Renal/LFT/FBC measurements before surgery/chemo </a:t>
            </a:r>
          </a:p>
          <a:p>
            <a:r>
              <a:rPr lang="en-GB" dirty="0"/>
              <a:t>Patient would not have got on the 2WW Pathway with out the low risk qFIT result (no weight loss/CIBH/IDA/Rectal Bleeding/</a:t>
            </a:r>
            <a:r>
              <a:rPr lang="en-GB" dirty="0" err="1"/>
              <a:t>abdo</a:t>
            </a:r>
            <a:r>
              <a:rPr lang="en-GB" dirty="0"/>
              <a:t> mass)</a:t>
            </a:r>
          </a:p>
          <a:p>
            <a:r>
              <a:rPr lang="en-GB" dirty="0"/>
              <a:t>Diagnosis may have taken longer and prognosis could have been worse</a:t>
            </a:r>
          </a:p>
        </p:txBody>
      </p:sp>
    </p:spTree>
    <p:extLst>
      <p:ext uri="{BB962C8B-B14F-4D97-AF65-F5344CB8AC3E}">
        <p14:creationId xmlns:p14="http://schemas.microsoft.com/office/powerpoint/2010/main" val="2983038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86E41-97E6-4138-9086-E979D34AF3D5}"/>
              </a:ext>
            </a:extLst>
          </p:cNvPr>
          <p:cNvSpPr>
            <a:spLocks noGrp="1"/>
          </p:cNvSpPr>
          <p:nvPr>
            <p:ph type="title"/>
          </p:nvPr>
        </p:nvSpPr>
        <p:spPr/>
        <p:txBody>
          <a:bodyPr/>
          <a:lstStyle/>
          <a:p>
            <a:r>
              <a:rPr lang="en-GB" dirty="0"/>
              <a:t>What is qFIT</a:t>
            </a:r>
          </a:p>
        </p:txBody>
      </p:sp>
      <p:sp>
        <p:nvSpPr>
          <p:cNvPr id="3" name="Content Placeholder 2">
            <a:extLst>
              <a:ext uri="{FF2B5EF4-FFF2-40B4-BE49-F238E27FC236}">
                <a16:creationId xmlns:a16="http://schemas.microsoft.com/office/drawing/2014/main" id="{DEF54E0B-8BF1-46F7-97EF-7FB489D6274B}"/>
              </a:ext>
            </a:extLst>
          </p:cNvPr>
          <p:cNvSpPr>
            <a:spLocks noGrp="1"/>
          </p:cNvSpPr>
          <p:nvPr>
            <p:ph idx="1"/>
          </p:nvPr>
        </p:nvSpPr>
        <p:spPr/>
        <p:txBody>
          <a:bodyPr>
            <a:normAutofit lnSpcReduction="10000"/>
          </a:bodyPr>
          <a:lstStyle/>
          <a:p>
            <a:r>
              <a:rPr lang="en-GB" dirty="0"/>
              <a:t>Quantitative Faecal Immunochemical Test detection of human haemoglobin (blood) in stool samples.</a:t>
            </a:r>
          </a:p>
          <a:p>
            <a:r>
              <a:rPr lang="en-GB" dirty="0"/>
              <a:t>Replaced Guaiac FOBT (unreliable tests)</a:t>
            </a:r>
          </a:p>
          <a:p>
            <a:r>
              <a:rPr lang="en-GB" dirty="0"/>
              <a:t>Used as a screening tool in helping diagnosing bowel cancer (is not a diagnostic test)</a:t>
            </a:r>
          </a:p>
          <a:p>
            <a:r>
              <a:rPr lang="en-GB" dirty="0"/>
              <a:t>Bowel cancer 4</a:t>
            </a:r>
            <a:r>
              <a:rPr lang="en-GB" baseline="30000" dirty="0"/>
              <a:t>th</a:t>
            </a:r>
            <a:r>
              <a:rPr lang="en-GB" dirty="0"/>
              <a:t> most common cancer in UK with 2</a:t>
            </a:r>
            <a:r>
              <a:rPr lang="en-GB" baseline="30000" dirty="0"/>
              <a:t>nd</a:t>
            </a:r>
            <a:r>
              <a:rPr lang="en-GB" dirty="0"/>
              <a:t> highest rate of mortality for cancer</a:t>
            </a:r>
          </a:p>
          <a:p>
            <a:r>
              <a:rPr lang="en-GB" dirty="0"/>
              <a:t>Colonoscopy gold standard diagnosing cases but service over-run and procedure costly and with morbidity/mortality risks </a:t>
            </a:r>
          </a:p>
          <a:p>
            <a:r>
              <a:rPr lang="en-GB" dirty="0"/>
              <a:t>qFIT can help ensure patients that need colonoscopy get one</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931296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790DE-BA2F-4E93-AAA4-B67B00147ECE}"/>
              </a:ext>
            </a:extLst>
          </p:cNvPr>
          <p:cNvSpPr>
            <a:spLocks noGrp="1"/>
          </p:cNvSpPr>
          <p:nvPr>
            <p:ph type="title"/>
          </p:nvPr>
        </p:nvSpPr>
        <p:spPr/>
        <p:txBody>
          <a:bodyPr/>
          <a:lstStyle/>
          <a:p>
            <a:r>
              <a:rPr lang="en-GB" dirty="0"/>
              <a:t>NICE Guidelines</a:t>
            </a:r>
          </a:p>
        </p:txBody>
      </p:sp>
      <p:sp>
        <p:nvSpPr>
          <p:cNvPr id="3" name="Content Placeholder 2">
            <a:extLst>
              <a:ext uri="{FF2B5EF4-FFF2-40B4-BE49-F238E27FC236}">
                <a16:creationId xmlns:a16="http://schemas.microsoft.com/office/drawing/2014/main" id="{38776556-908B-4173-9335-83CC87796851}"/>
              </a:ext>
            </a:extLst>
          </p:cNvPr>
          <p:cNvSpPr>
            <a:spLocks noGrp="1"/>
          </p:cNvSpPr>
          <p:nvPr>
            <p:ph idx="1"/>
          </p:nvPr>
        </p:nvSpPr>
        <p:spPr/>
        <p:txBody>
          <a:bodyPr>
            <a:normAutofit fontScale="92500" lnSpcReduction="20000"/>
          </a:bodyPr>
          <a:lstStyle/>
          <a:p>
            <a:r>
              <a:rPr lang="en-GB" dirty="0"/>
              <a:t>NG12 2015 Suspected cancer: recognition and referral</a:t>
            </a:r>
          </a:p>
          <a:p>
            <a:r>
              <a:rPr lang="en-GB" dirty="0"/>
              <a:t>Lower GI Tract cancers 2WW referral recommendations:</a:t>
            </a:r>
          </a:p>
          <a:p>
            <a:r>
              <a:rPr lang="en-GB" dirty="0"/>
              <a:t>&gt;40y/o unexplained weight loss with </a:t>
            </a:r>
            <a:r>
              <a:rPr lang="en-GB" dirty="0" err="1"/>
              <a:t>abdo</a:t>
            </a:r>
            <a:r>
              <a:rPr lang="en-GB" dirty="0"/>
              <a:t> pain</a:t>
            </a:r>
          </a:p>
          <a:p>
            <a:r>
              <a:rPr lang="en-GB" dirty="0"/>
              <a:t>&gt;50y/o with rectal bleeding</a:t>
            </a:r>
          </a:p>
          <a:p>
            <a:r>
              <a:rPr lang="en-GB" dirty="0"/>
              <a:t>&gt;60 y/o with IDA/CIBH/Test show occult blood in stool</a:t>
            </a:r>
          </a:p>
          <a:p>
            <a:r>
              <a:rPr lang="en-GB" dirty="0"/>
              <a:t>Rectal/abdominal mass</a:t>
            </a:r>
          </a:p>
          <a:p>
            <a:r>
              <a:rPr lang="en-GB" dirty="0"/>
              <a:t>&lt;50y/o rectal bleeding with unexplained </a:t>
            </a:r>
            <a:r>
              <a:rPr lang="en-GB" dirty="0" err="1"/>
              <a:t>abdo</a:t>
            </a:r>
            <a:r>
              <a:rPr lang="en-GB" dirty="0"/>
              <a:t> pain/CIBH/WL/IDA</a:t>
            </a:r>
          </a:p>
          <a:p>
            <a:r>
              <a:rPr lang="en-GB" dirty="0"/>
              <a:t>DG30 2017 adoption of qFIT in primary care to guide referral for suspected colorectal cancer in people without rectal bleeding who have unexplained symptoms but do not meet the criteria in NG12</a:t>
            </a:r>
          </a:p>
          <a:p>
            <a:r>
              <a:rPr lang="en-GB" dirty="0"/>
              <a:t>4% PPV Bowel cancer symptoms alone</a:t>
            </a:r>
          </a:p>
          <a:p>
            <a:endParaRPr lang="en-GB" dirty="0"/>
          </a:p>
        </p:txBody>
      </p:sp>
    </p:spTree>
    <p:extLst>
      <p:ext uri="{BB962C8B-B14F-4D97-AF65-F5344CB8AC3E}">
        <p14:creationId xmlns:p14="http://schemas.microsoft.com/office/powerpoint/2010/main" val="135092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7B1B3-0A40-456E-BA33-87E382E4ADDD}"/>
              </a:ext>
            </a:extLst>
          </p:cNvPr>
          <p:cNvSpPr>
            <a:spLocks noGrp="1"/>
          </p:cNvSpPr>
          <p:nvPr>
            <p:ph type="title"/>
          </p:nvPr>
        </p:nvSpPr>
        <p:spPr/>
        <p:txBody>
          <a:bodyPr/>
          <a:lstStyle/>
          <a:p>
            <a:r>
              <a:rPr lang="en-GB" dirty="0"/>
              <a:t>qFIT Test Principle</a:t>
            </a:r>
          </a:p>
        </p:txBody>
      </p:sp>
      <p:sp>
        <p:nvSpPr>
          <p:cNvPr id="3" name="Content Placeholder 2">
            <a:extLst>
              <a:ext uri="{FF2B5EF4-FFF2-40B4-BE49-F238E27FC236}">
                <a16:creationId xmlns:a16="http://schemas.microsoft.com/office/drawing/2014/main" id="{568381B5-473A-40EF-BB46-3684AD43C31B}"/>
              </a:ext>
            </a:extLst>
          </p:cNvPr>
          <p:cNvSpPr>
            <a:spLocks noGrp="1"/>
          </p:cNvSpPr>
          <p:nvPr>
            <p:ph idx="1"/>
          </p:nvPr>
        </p:nvSpPr>
        <p:spPr>
          <a:xfrm>
            <a:off x="808518" y="2270241"/>
            <a:ext cx="6124662" cy="4348672"/>
          </a:xfrm>
        </p:spPr>
        <p:txBody>
          <a:bodyPr>
            <a:normAutofit fontScale="92500" lnSpcReduction="20000"/>
          </a:bodyPr>
          <a:lstStyle/>
          <a:p>
            <a:r>
              <a:rPr lang="en-GB" dirty="0"/>
              <a:t>Patient collects small part of faecal sample in sample collection tube</a:t>
            </a:r>
          </a:p>
          <a:p>
            <a:r>
              <a:rPr lang="en-GB" dirty="0"/>
              <a:t>Latex agglutination reaction</a:t>
            </a:r>
          </a:p>
          <a:p>
            <a:r>
              <a:rPr lang="en-GB" dirty="0"/>
              <a:t>Sample is collected by probe and dispensed in reaction cell along with latex reagent</a:t>
            </a:r>
          </a:p>
          <a:p>
            <a:r>
              <a:rPr lang="en-GB" dirty="0"/>
              <a:t>Latex particles are used which are paired with specific polyclonal antibodies against human haemoglobin (anti-human-HbA0)</a:t>
            </a:r>
          </a:p>
          <a:p>
            <a:r>
              <a:rPr lang="en-GB" dirty="0"/>
              <a:t>These form specific bonds with the haemoglobin from the stool sample and there follows an agglutination of latex particles</a:t>
            </a:r>
          </a:p>
          <a:p>
            <a:r>
              <a:rPr lang="en-GB" dirty="0"/>
              <a:t>After incubation the reaction cell is photometrically analysed</a:t>
            </a:r>
          </a:p>
          <a:p>
            <a:r>
              <a:rPr lang="en-GB" dirty="0"/>
              <a:t>The change in absorbance per time unit resulting from the latex agglutination reaction is proportional to the concentration of haemoglobin in the sample.</a:t>
            </a:r>
          </a:p>
          <a:p>
            <a:endParaRPr lang="en-GB" dirty="0"/>
          </a:p>
          <a:p>
            <a:endParaRPr lang="en-GB" dirty="0"/>
          </a:p>
        </p:txBody>
      </p:sp>
      <p:pic>
        <p:nvPicPr>
          <p:cNvPr id="5" name="Picture 4">
            <a:extLst>
              <a:ext uri="{FF2B5EF4-FFF2-40B4-BE49-F238E27FC236}">
                <a16:creationId xmlns:a16="http://schemas.microsoft.com/office/drawing/2014/main" id="{E6E2A750-4A72-4C66-A149-DDD8EBC60A1F}"/>
              </a:ext>
            </a:extLst>
          </p:cNvPr>
          <p:cNvPicPr>
            <a:picLocks noChangeAspect="1"/>
          </p:cNvPicPr>
          <p:nvPr/>
        </p:nvPicPr>
        <p:blipFill>
          <a:blip r:embed="rId2"/>
          <a:stretch>
            <a:fillRect/>
          </a:stretch>
        </p:blipFill>
        <p:spPr>
          <a:xfrm>
            <a:off x="7437042" y="2797528"/>
            <a:ext cx="2463024" cy="1819224"/>
          </a:xfrm>
          <a:prstGeom prst="rect">
            <a:avLst/>
          </a:prstGeom>
        </p:spPr>
      </p:pic>
      <p:pic>
        <p:nvPicPr>
          <p:cNvPr id="6" name="Picture 5">
            <a:extLst>
              <a:ext uri="{FF2B5EF4-FFF2-40B4-BE49-F238E27FC236}">
                <a16:creationId xmlns:a16="http://schemas.microsoft.com/office/drawing/2014/main" id="{AA71AE09-C589-4CF6-869B-1B7F8EDE4C6F}"/>
              </a:ext>
            </a:extLst>
          </p:cNvPr>
          <p:cNvPicPr>
            <a:picLocks noChangeAspect="1"/>
          </p:cNvPicPr>
          <p:nvPr/>
        </p:nvPicPr>
        <p:blipFill>
          <a:blip r:embed="rId3"/>
          <a:stretch>
            <a:fillRect/>
          </a:stretch>
        </p:blipFill>
        <p:spPr>
          <a:xfrm>
            <a:off x="7437042" y="4585199"/>
            <a:ext cx="2653913" cy="1960277"/>
          </a:xfrm>
          <a:prstGeom prst="rect">
            <a:avLst/>
          </a:prstGeom>
        </p:spPr>
      </p:pic>
      <p:pic>
        <p:nvPicPr>
          <p:cNvPr id="7" name="Picture 6">
            <a:extLst>
              <a:ext uri="{FF2B5EF4-FFF2-40B4-BE49-F238E27FC236}">
                <a16:creationId xmlns:a16="http://schemas.microsoft.com/office/drawing/2014/main" id="{F60DA154-30B7-468A-ABEB-7B2000130DE1}"/>
              </a:ext>
            </a:extLst>
          </p:cNvPr>
          <p:cNvPicPr>
            <a:picLocks noChangeAspect="1"/>
          </p:cNvPicPr>
          <p:nvPr/>
        </p:nvPicPr>
        <p:blipFill>
          <a:blip r:embed="rId4"/>
          <a:stretch>
            <a:fillRect/>
          </a:stretch>
        </p:blipFill>
        <p:spPr>
          <a:xfrm>
            <a:off x="7307009" y="687233"/>
            <a:ext cx="2723089" cy="2276784"/>
          </a:xfrm>
          <a:prstGeom prst="rect">
            <a:avLst/>
          </a:prstGeom>
        </p:spPr>
      </p:pic>
    </p:spTree>
    <p:extLst>
      <p:ext uri="{BB962C8B-B14F-4D97-AF65-F5344CB8AC3E}">
        <p14:creationId xmlns:p14="http://schemas.microsoft.com/office/powerpoint/2010/main" val="162133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A849F-65F2-43B7-AA29-322AE2BE595F}"/>
              </a:ext>
            </a:extLst>
          </p:cNvPr>
          <p:cNvSpPr>
            <a:spLocks noGrp="1"/>
          </p:cNvSpPr>
          <p:nvPr>
            <p:ph type="title"/>
          </p:nvPr>
        </p:nvSpPr>
        <p:spPr/>
        <p:txBody>
          <a:bodyPr/>
          <a:lstStyle/>
          <a:p>
            <a:r>
              <a:rPr lang="en-GB" dirty="0"/>
              <a:t>Introduction of qFIT to MTW</a:t>
            </a:r>
          </a:p>
        </p:txBody>
      </p:sp>
      <p:pic>
        <p:nvPicPr>
          <p:cNvPr id="5" name="Picture Placeholder 4">
            <a:extLst>
              <a:ext uri="{FF2B5EF4-FFF2-40B4-BE49-F238E27FC236}">
                <a16:creationId xmlns:a16="http://schemas.microsoft.com/office/drawing/2014/main" id="{2B9CCE27-3D54-4DB0-BC41-557248B7FB1E}"/>
              </a:ext>
            </a:extLst>
          </p:cNvPr>
          <p:cNvPicPr>
            <a:picLocks noGrp="1" noChangeAspect="1"/>
          </p:cNvPicPr>
          <p:nvPr>
            <p:ph idx="1"/>
          </p:nvPr>
        </p:nvPicPr>
        <p:blipFill>
          <a:blip r:embed="rId2"/>
          <a:stretch>
            <a:fillRect/>
          </a:stretch>
        </p:blipFill>
        <p:spPr>
          <a:xfrm>
            <a:off x="7008814" y="2223083"/>
            <a:ext cx="5037777" cy="4152674"/>
          </a:xfrm>
          <a:prstGeom prst="rect">
            <a:avLst/>
          </a:prstGeom>
        </p:spPr>
      </p:pic>
      <p:sp>
        <p:nvSpPr>
          <p:cNvPr id="4" name="Text Placeholder 3">
            <a:extLst>
              <a:ext uri="{FF2B5EF4-FFF2-40B4-BE49-F238E27FC236}">
                <a16:creationId xmlns:a16="http://schemas.microsoft.com/office/drawing/2014/main" id="{BA96EE79-E5B7-45BE-A5D4-5BE6E3B51F86}"/>
              </a:ext>
            </a:extLst>
          </p:cNvPr>
          <p:cNvSpPr>
            <a:spLocks noGrp="1"/>
          </p:cNvSpPr>
          <p:nvPr>
            <p:ph type="body" sz="half" idx="4294967295"/>
          </p:nvPr>
        </p:nvSpPr>
        <p:spPr>
          <a:xfrm>
            <a:off x="855677" y="2494320"/>
            <a:ext cx="5803900" cy="3881437"/>
          </a:xfrm>
        </p:spPr>
        <p:txBody>
          <a:bodyPr>
            <a:normAutofit fontScale="77500" lnSpcReduction="20000"/>
          </a:bodyPr>
          <a:lstStyle/>
          <a:p>
            <a:pPr marL="285750" indent="-285750">
              <a:buFont typeface="Arial" panose="020B0604020202020204" pitchFamily="34" charset="0"/>
              <a:buChar char="•"/>
            </a:pPr>
            <a:r>
              <a:rPr lang="en-GB" sz="2800" dirty="0"/>
              <a:t>National Bowel Cancer Screening service ages 60 – 74 (2019) </a:t>
            </a:r>
          </a:p>
          <a:p>
            <a:pPr marL="285750" indent="-285750">
              <a:buFont typeface="Arial" panose="020B0604020202020204" pitchFamily="34" charset="0"/>
              <a:buChar char="•"/>
            </a:pPr>
            <a:r>
              <a:rPr lang="en-GB" sz="2800" dirty="0"/>
              <a:t>April 2020 introduced qFIT to help triage colonoscopy during COVID pandemic for MTW</a:t>
            </a:r>
          </a:p>
          <a:p>
            <a:pPr marL="285750" indent="-285750">
              <a:buFont typeface="Arial" panose="020B0604020202020204" pitchFamily="34" charset="0"/>
              <a:buChar char="•"/>
            </a:pPr>
            <a:r>
              <a:rPr lang="en-GB" sz="2800" dirty="0"/>
              <a:t>OC Sensor </a:t>
            </a:r>
            <a:r>
              <a:rPr lang="en-GB" sz="2800" dirty="0" err="1"/>
              <a:t>iO</a:t>
            </a:r>
            <a:endParaRPr lang="en-GB" sz="2800" dirty="0"/>
          </a:p>
          <a:p>
            <a:pPr marL="285750" indent="-285750">
              <a:buFont typeface="Arial" panose="020B0604020202020204" pitchFamily="34" charset="0"/>
              <a:buChar char="•"/>
            </a:pPr>
            <a:r>
              <a:rPr lang="en-GB" sz="2800" dirty="0"/>
              <a:t>Analytical range 4 – 200 µg Hb/g stool</a:t>
            </a:r>
          </a:p>
          <a:p>
            <a:pPr marL="285750" indent="-285750">
              <a:buFont typeface="Arial" panose="020B0604020202020204" pitchFamily="34" charset="0"/>
              <a:buChar char="•"/>
            </a:pPr>
            <a:r>
              <a:rPr lang="en-GB" sz="2800" dirty="0"/>
              <a:t>May 2020 qFIT Kent &amp; Medway </a:t>
            </a:r>
          </a:p>
          <a:p>
            <a:pPr marL="285750" indent="-285750">
              <a:buFont typeface="Arial" panose="020B0604020202020204" pitchFamily="34" charset="0"/>
              <a:buChar char="•"/>
            </a:pPr>
            <a:r>
              <a:rPr lang="en-GB" sz="2800" dirty="0"/>
              <a:t>September 2020 low risk GP pilot</a:t>
            </a:r>
          </a:p>
          <a:p>
            <a:pPr marL="285750" indent="-285750">
              <a:buFont typeface="Arial" panose="020B0604020202020204" pitchFamily="34" charset="0"/>
              <a:buChar char="•"/>
            </a:pPr>
            <a:r>
              <a:rPr lang="en-GB" sz="2800" dirty="0"/>
              <a:t>January 2021 introduced for all GP as low risk request</a:t>
            </a:r>
          </a:p>
          <a:p>
            <a:pPr marL="285750" indent="-285750">
              <a:buFont typeface="Arial" panose="020B0604020202020204" pitchFamily="34" charset="0"/>
              <a:buChar char="•"/>
            </a:pPr>
            <a:endParaRPr lang="en-GB" sz="2800" dirty="0"/>
          </a:p>
          <a:p>
            <a:pPr marL="285750" indent="-285750">
              <a:buFont typeface="Arial" panose="020B0604020202020204" pitchFamily="34" charset="0"/>
              <a:buChar char="•"/>
            </a:pPr>
            <a:endParaRPr lang="en-GB" sz="2800" dirty="0"/>
          </a:p>
        </p:txBody>
      </p:sp>
    </p:spTree>
    <p:extLst>
      <p:ext uri="{BB962C8B-B14F-4D97-AF65-F5344CB8AC3E}">
        <p14:creationId xmlns:p14="http://schemas.microsoft.com/office/powerpoint/2010/main" val="735994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D9D2C-37A9-4D90-A799-07DAACF4775C}"/>
              </a:ext>
            </a:extLst>
          </p:cNvPr>
          <p:cNvSpPr>
            <a:spLocks noGrp="1"/>
          </p:cNvSpPr>
          <p:nvPr>
            <p:ph type="title"/>
          </p:nvPr>
        </p:nvSpPr>
        <p:spPr/>
        <p:txBody>
          <a:bodyPr/>
          <a:lstStyle/>
          <a:p>
            <a:r>
              <a:rPr lang="en-GB" dirty="0"/>
              <a:t>Development of service</a:t>
            </a:r>
          </a:p>
        </p:txBody>
      </p:sp>
      <p:sp>
        <p:nvSpPr>
          <p:cNvPr id="3" name="Content Placeholder 2">
            <a:extLst>
              <a:ext uri="{FF2B5EF4-FFF2-40B4-BE49-F238E27FC236}">
                <a16:creationId xmlns:a16="http://schemas.microsoft.com/office/drawing/2014/main" id="{3A61C8E1-B8D1-4437-BFD6-ED474A72AABF}"/>
              </a:ext>
            </a:extLst>
          </p:cNvPr>
          <p:cNvSpPr>
            <a:spLocks noGrp="1"/>
          </p:cNvSpPr>
          <p:nvPr>
            <p:ph idx="1"/>
          </p:nvPr>
        </p:nvSpPr>
        <p:spPr>
          <a:xfrm>
            <a:off x="862668" y="2461364"/>
            <a:ext cx="6309919" cy="3614090"/>
          </a:xfrm>
        </p:spPr>
        <p:txBody>
          <a:bodyPr>
            <a:normAutofit/>
          </a:bodyPr>
          <a:lstStyle/>
          <a:p>
            <a:r>
              <a:rPr lang="en-GB" dirty="0"/>
              <a:t>Oct 2021 WK GP request qFIT for high risk at time of 2WW referral</a:t>
            </a:r>
          </a:p>
          <a:p>
            <a:r>
              <a:rPr lang="en-GB" dirty="0"/>
              <a:t>Feb 2022 introduction of OC Sensor Pledia</a:t>
            </a:r>
          </a:p>
          <a:p>
            <a:r>
              <a:rPr lang="en-GB" dirty="0"/>
              <a:t>Analytical Range 2-200 µg Hb/g stool</a:t>
            </a:r>
          </a:p>
          <a:p>
            <a:r>
              <a:rPr lang="en-GB" dirty="0" err="1"/>
              <a:t>NPEx</a:t>
            </a:r>
            <a:r>
              <a:rPr lang="en-GB" dirty="0"/>
              <a:t> reporting for other trusts</a:t>
            </a:r>
          </a:p>
          <a:p>
            <a:r>
              <a:rPr lang="en-GB" dirty="0"/>
              <a:t>Jan 2021 1000 tests per month</a:t>
            </a:r>
          </a:p>
          <a:p>
            <a:r>
              <a:rPr lang="en-GB" dirty="0"/>
              <a:t>Oct 2022 5000 tests per month</a:t>
            </a:r>
          </a:p>
          <a:p>
            <a:r>
              <a:rPr lang="en-GB" dirty="0"/>
              <a:t>K&amp;M wide GP requesting of qFIT &amp; review of results before making 2WW referral</a:t>
            </a:r>
          </a:p>
          <a:p>
            <a:pPr marL="0" indent="0">
              <a:buNone/>
            </a:pPr>
            <a:endParaRPr lang="en-GB" dirty="0"/>
          </a:p>
          <a:p>
            <a:pPr marL="0" indent="0">
              <a:buNone/>
            </a:pPr>
            <a:endParaRPr lang="en-GB" dirty="0"/>
          </a:p>
          <a:p>
            <a:endParaRPr lang="en-GB" dirty="0"/>
          </a:p>
        </p:txBody>
      </p:sp>
      <p:pic>
        <p:nvPicPr>
          <p:cNvPr id="4" name="Picture 3">
            <a:extLst>
              <a:ext uri="{FF2B5EF4-FFF2-40B4-BE49-F238E27FC236}">
                <a16:creationId xmlns:a16="http://schemas.microsoft.com/office/drawing/2014/main" id="{C06C9C73-EAD4-4C93-B20F-CF12BD05EC94}"/>
              </a:ext>
            </a:extLst>
          </p:cNvPr>
          <p:cNvPicPr>
            <a:picLocks noChangeAspect="1"/>
          </p:cNvPicPr>
          <p:nvPr/>
        </p:nvPicPr>
        <p:blipFill>
          <a:blip r:embed="rId2"/>
          <a:stretch>
            <a:fillRect/>
          </a:stretch>
        </p:blipFill>
        <p:spPr>
          <a:xfrm>
            <a:off x="7172587" y="2396076"/>
            <a:ext cx="4500693" cy="3996335"/>
          </a:xfrm>
          <a:prstGeom prst="rect">
            <a:avLst/>
          </a:prstGeom>
        </p:spPr>
      </p:pic>
    </p:spTree>
    <p:extLst>
      <p:ext uri="{BB962C8B-B14F-4D97-AF65-F5344CB8AC3E}">
        <p14:creationId xmlns:p14="http://schemas.microsoft.com/office/powerpoint/2010/main" val="47306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99E12-2BCC-48AF-84F7-FE38577B1BCB}"/>
              </a:ext>
            </a:extLst>
          </p:cNvPr>
          <p:cNvSpPr>
            <a:spLocks noGrp="1"/>
          </p:cNvSpPr>
          <p:nvPr>
            <p:ph type="title"/>
          </p:nvPr>
        </p:nvSpPr>
        <p:spPr/>
        <p:txBody>
          <a:bodyPr/>
          <a:lstStyle/>
          <a:p>
            <a:r>
              <a:rPr lang="en-GB" dirty="0"/>
              <a:t>qFIT Monthly Workload</a:t>
            </a:r>
          </a:p>
        </p:txBody>
      </p:sp>
      <p:pic>
        <p:nvPicPr>
          <p:cNvPr id="4" name="Content Placeholder 3">
            <a:extLst>
              <a:ext uri="{FF2B5EF4-FFF2-40B4-BE49-F238E27FC236}">
                <a16:creationId xmlns:a16="http://schemas.microsoft.com/office/drawing/2014/main" id="{7E079654-FF50-4AC0-ADE3-E3340819E519}"/>
              </a:ext>
            </a:extLst>
          </p:cNvPr>
          <p:cNvPicPr>
            <a:picLocks noGrp="1" noChangeAspect="1"/>
          </p:cNvPicPr>
          <p:nvPr>
            <p:ph idx="1"/>
          </p:nvPr>
        </p:nvPicPr>
        <p:blipFill>
          <a:blip r:embed="rId2"/>
          <a:stretch>
            <a:fillRect/>
          </a:stretch>
        </p:blipFill>
        <p:spPr>
          <a:xfrm>
            <a:off x="1379240" y="2603500"/>
            <a:ext cx="9719395" cy="3963360"/>
          </a:xfrm>
          <a:prstGeom prst="rect">
            <a:avLst/>
          </a:prstGeom>
        </p:spPr>
      </p:pic>
    </p:spTree>
    <p:extLst>
      <p:ext uri="{BB962C8B-B14F-4D97-AF65-F5344CB8AC3E}">
        <p14:creationId xmlns:p14="http://schemas.microsoft.com/office/powerpoint/2010/main" val="3530929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2DD74-5DC9-49A7-B991-0EA0D3516924}"/>
              </a:ext>
            </a:extLst>
          </p:cNvPr>
          <p:cNvSpPr>
            <a:spLocks noGrp="1"/>
          </p:cNvSpPr>
          <p:nvPr>
            <p:ph type="title"/>
          </p:nvPr>
        </p:nvSpPr>
        <p:spPr/>
        <p:txBody>
          <a:bodyPr/>
          <a:lstStyle/>
          <a:p>
            <a:r>
              <a:rPr lang="en-GB" dirty="0"/>
              <a:t>Result Interpretation</a:t>
            </a:r>
          </a:p>
        </p:txBody>
      </p:sp>
      <p:sp>
        <p:nvSpPr>
          <p:cNvPr id="3" name="Content Placeholder 2">
            <a:extLst>
              <a:ext uri="{FF2B5EF4-FFF2-40B4-BE49-F238E27FC236}">
                <a16:creationId xmlns:a16="http://schemas.microsoft.com/office/drawing/2014/main" id="{8842FA19-097C-40E2-97DA-FD8CD40FEAA0}"/>
              </a:ext>
            </a:extLst>
          </p:cNvPr>
          <p:cNvSpPr>
            <a:spLocks noGrp="1"/>
          </p:cNvSpPr>
          <p:nvPr>
            <p:ph idx="1"/>
          </p:nvPr>
        </p:nvSpPr>
        <p:spPr>
          <a:xfrm>
            <a:off x="1154954" y="2603500"/>
            <a:ext cx="9440341" cy="3847634"/>
          </a:xfrm>
        </p:spPr>
        <p:txBody>
          <a:bodyPr>
            <a:normAutofit/>
          </a:bodyPr>
          <a:lstStyle/>
          <a:p>
            <a:r>
              <a:rPr lang="en-GB" dirty="0"/>
              <a:t>&lt;10 µg Hb/g Negative (no referral/discharged/safety netting if symptoms persist)</a:t>
            </a:r>
          </a:p>
          <a:p>
            <a:r>
              <a:rPr lang="en-GB" dirty="0"/>
              <a:t>≥10 µg Hb/g Positive (Referral 2WW/Colonoscopy/Imaging)</a:t>
            </a:r>
          </a:p>
          <a:p>
            <a:r>
              <a:rPr lang="en-GB" dirty="0"/>
              <a:t>&lt;10 µg Hb/g NPV 99.6% </a:t>
            </a:r>
          </a:p>
          <a:p>
            <a:r>
              <a:rPr lang="en-GB" dirty="0"/>
              <a:t>≥10 – 150 µg Hb/g : PPV 6% cancer</a:t>
            </a:r>
          </a:p>
          <a:p>
            <a:r>
              <a:rPr lang="en-GB" dirty="0"/>
              <a:t>&gt;150 µg Hb/g : PPV 31% cancer</a:t>
            </a:r>
          </a:p>
          <a:p>
            <a:r>
              <a:rPr lang="en-GB" dirty="0"/>
              <a:t>12-20% MTW referrals discharged from 2WW due to &lt;4 µg Hb/g result</a:t>
            </a:r>
          </a:p>
          <a:p>
            <a:r>
              <a:rPr lang="en-GB" dirty="0"/>
              <a:t>&lt;2 µg Hb/g sensitivity for CRC equivalent to colonoscopy (97%)</a:t>
            </a:r>
          </a:p>
          <a:p>
            <a:r>
              <a:rPr lang="en-GB"/>
              <a:t>National </a:t>
            </a:r>
            <a:r>
              <a:rPr lang="en-GB" dirty="0"/>
              <a:t>bowel cancer screening service uses cut off of &gt;120</a:t>
            </a:r>
          </a:p>
          <a:p>
            <a:pPr marL="0" indent="0">
              <a:buNone/>
            </a:pPr>
            <a:endParaRPr lang="en-GB" dirty="0"/>
          </a:p>
        </p:txBody>
      </p:sp>
    </p:spTree>
    <p:extLst>
      <p:ext uri="{BB962C8B-B14F-4D97-AF65-F5344CB8AC3E}">
        <p14:creationId xmlns:p14="http://schemas.microsoft.com/office/powerpoint/2010/main" val="339542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0FFC5-DB25-49DD-AD9F-C6A5D1340B89}"/>
              </a:ext>
            </a:extLst>
          </p:cNvPr>
          <p:cNvSpPr>
            <a:spLocks noGrp="1"/>
          </p:cNvSpPr>
          <p:nvPr>
            <p:ph type="title"/>
          </p:nvPr>
        </p:nvSpPr>
        <p:spPr/>
        <p:txBody>
          <a:bodyPr/>
          <a:lstStyle/>
          <a:p>
            <a:r>
              <a:rPr lang="en-GB" dirty="0"/>
              <a:t>Case Study - qFIT</a:t>
            </a:r>
          </a:p>
        </p:txBody>
      </p:sp>
      <p:sp>
        <p:nvSpPr>
          <p:cNvPr id="3" name="Content Placeholder 2">
            <a:extLst>
              <a:ext uri="{FF2B5EF4-FFF2-40B4-BE49-F238E27FC236}">
                <a16:creationId xmlns:a16="http://schemas.microsoft.com/office/drawing/2014/main" id="{2F4CDA54-3E9F-4F4A-95CC-79F7A36ED9FC}"/>
              </a:ext>
            </a:extLst>
          </p:cNvPr>
          <p:cNvSpPr>
            <a:spLocks noGrp="1"/>
          </p:cNvSpPr>
          <p:nvPr>
            <p:ph idx="1"/>
          </p:nvPr>
        </p:nvSpPr>
        <p:spPr/>
        <p:txBody>
          <a:bodyPr/>
          <a:lstStyle/>
          <a:p>
            <a:r>
              <a:rPr lang="en-GB" dirty="0"/>
              <a:t>63 y/o female attended GP January 10th 2022 with abdominal pain</a:t>
            </a:r>
          </a:p>
          <a:p>
            <a:r>
              <a:rPr lang="en-GB" dirty="0"/>
              <a:t>General chemistry &amp; Haem unremarkable with negative coeliac screen</a:t>
            </a:r>
          </a:p>
          <a:p>
            <a:r>
              <a:rPr lang="en-GB" dirty="0"/>
              <a:t>Returned to GP on 22</a:t>
            </a:r>
            <a:r>
              <a:rPr lang="en-GB" baseline="30000" dirty="0"/>
              <a:t>nd</a:t>
            </a:r>
            <a:r>
              <a:rPr lang="en-GB" dirty="0"/>
              <a:t> April still with LLQ discomfort</a:t>
            </a:r>
          </a:p>
          <a:p>
            <a:r>
              <a:rPr lang="en-GB" dirty="0"/>
              <a:t>Ca125 requested: result 12 U/mL (&lt;35)</a:t>
            </a:r>
          </a:p>
          <a:p>
            <a:r>
              <a:rPr lang="en-GB" dirty="0"/>
              <a:t>qFIT also requested. Sample returned to lab on 28</a:t>
            </a:r>
            <a:r>
              <a:rPr lang="en-GB" baseline="30000" dirty="0"/>
              <a:t>th</a:t>
            </a:r>
            <a:r>
              <a:rPr lang="en-GB" dirty="0"/>
              <a:t> April and reported 29</a:t>
            </a:r>
            <a:r>
              <a:rPr lang="en-GB" baseline="30000" dirty="0"/>
              <a:t>th</a:t>
            </a:r>
            <a:r>
              <a:rPr lang="en-GB" dirty="0"/>
              <a:t> April</a:t>
            </a:r>
          </a:p>
          <a:p>
            <a:r>
              <a:rPr lang="en-GB" dirty="0"/>
              <a:t>qFIT result was &gt;200 µg Hb/g stool</a:t>
            </a:r>
          </a:p>
        </p:txBody>
      </p:sp>
    </p:spTree>
    <p:extLst>
      <p:ext uri="{BB962C8B-B14F-4D97-AF65-F5344CB8AC3E}">
        <p14:creationId xmlns:p14="http://schemas.microsoft.com/office/powerpoint/2010/main" val="19304645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TM02900722[[fn=Ion Boardroom]]</Template>
  <TotalTime>908</TotalTime>
  <Words>872</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Century Gothic</vt:lpstr>
      <vt:lpstr>Wingdings 3</vt:lpstr>
      <vt:lpstr>Ion Boardroom</vt:lpstr>
      <vt:lpstr>qFIT Analysis at MTW</vt:lpstr>
      <vt:lpstr>What is qFIT</vt:lpstr>
      <vt:lpstr>NICE Guidelines</vt:lpstr>
      <vt:lpstr>qFIT Test Principle</vt:lpstr>
      <vt:lpstr>Introduction of qFIT to MTW</vt:lpstr>
      <vt:lpstr>Development of service</vt:lpstr>
      <vt:lpstr>qFIT Monthly Workload</vt:lpstr>
      <vt:lpstr>Result Interpretation</vt:lpstr>
      <vt:lpstr>Case Study - qFIT</vt:lpstr>
      <vt:lpstr>Case Study - Diagnosis</vt:lpstr>
      <vt:lpstr>Case Study - Treatment</vt:lpstr>
      <vt:lpstr>Case Study – Continued Involvement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qFIT Analysis at MTW</dc:title>
  <dc:creator>David PARRIS</dc:creator>
  <cp:lastModifiedBy>David PARRIS</cp:lastModifiedBy>
  <cp:revision>51</cp:revision>
  <dcterms:created xsi:type="dcterms:W3CDTF">2022-10-20T16:46:42Z</dcterms:created>
  <dcterms:modified xsi:type="dcterms:W3CDTF">2022-10-31T10:03:13Z</dcterms:modified>
</cp:coreProperties>
</file>